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Alegrey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Alegreya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Alegreya-italic.fntdata"/><Relationship Id="rId21" Type="http://schemas.openxmlformats.org/officeDocument/2006/relationships/slide" Target="slides/slide16.xml"/><Relationship Id="rId43" Type="http://schemas.openxmlformats.org/officeDocument/2006/relationships/font" Target="fonts/Alegrey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Alegrey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0516f56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0516f56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0516f5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0516f5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0516f56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0516f56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0516f56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0516f56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346be14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346be14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516f56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516f56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0516f56c_1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0516f56c_1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0516f56c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0516f56c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0516f56c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0516f56c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0516f56c_1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0516f56c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0516f56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0516f56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0516f56c_1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0516f56c_1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0516f5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0516f5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b0516f56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b0516f56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944cd07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944cd07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346be14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346be14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0516f56c_1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0516f56c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0516f56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0516f56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0516f56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0516f56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6c620c6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6c620c6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0516f56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0516f56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03d57d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03d57d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We know that max[V(G,D)] = max[∫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 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(x) log(D(x)) dx+∫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z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Z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(z)log(1−D(g(z)))dz] occurs when d 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(x) log(D(x)) + 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Z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(z)log(1−D(g(z)))dz/ dx = 0, the optimal discriminator D*(x)  is when D*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(x) = 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(x)/ (p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(x) + p</a:t>
            </a:r>
            <a:r>
              <a:rPr baseline="-25000"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r>
              <a:rPr lang="en" sz="1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(x)) and the minimum is -2log(2)</a:t>
            </a:r>
            <a:endParaRPr sz="17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0516f56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0516f5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</a:t>
            </a:r>
            <a:r>
              <a:rPr lang="en"/>
              <a:t>Adversarial</a:t>
            </a:r>
            <a:r>
              <a:rPr lang="en"/>
              <a:t> Networks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Wang, Penny Brant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GAN</a:t>
            </a:r>
            <a:endParaRPr/>
          </a:p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Hard to achieve Nash Equilibrium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Low dimensional supports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Vanishing gradients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 collapse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Nash Equilibrium              </a:t>
            </a:r>
            <a:r>
              <a:rPr lang="en" sz="2600"/>
              <a:t>Low Dimension Supports</a:t>
            </a:r>
            <a:endParaRPr sz="260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00" y="1984925"/>
            <a:ext cx="4083025" cy="19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223200" y="1272650"/>
            <a:ext cx="4510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example, D(x) tries to minimize xy while G(x) tries to </a:t>
            </a:r>
            <a:r>
              <a:rPr lang="en"/>
              <a:t>minimize</a:t>
            </a:r>
            <a:r>
              <a:rPr lang="en"/>
              <a:t> -xy. 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19125" y="4216525"/>
            <a:ext cx="4510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clearly see that as time goes on the instability gets worse.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900" y="1911925"/>
            <a:ext cx="2131575" cy="20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5144600" y="1288200"/>
            <a:ext cx="3375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bound by low manifolds, which on the most part are disjointed. 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5070250" y="4335450"/>
            <a:ext cx="3627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will always be an optimal </a:t>
            </a:r>
            <a:r>
              <a:rPr lang="en"/>
              <a:t>discriminator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Unstable</a:t>
            </a:r>
            <a:r>
              <a:rPr lang="en"/>
              <a:t> </a:t>
            </a:r>
            <a:r>
              <a:rPr lang="en"/>
              <a:t>Gradient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297525" y="1302325"/>
            <a:ext cx="49809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low dimension supports, we are </a:t>
            </a:r>
            <a:r>
              <a:rPr lang="en"/>
              <a:t>guaranteed</a:t>
            </a:r>
            <a:r>
              <a:rPr lang="en"/>
              <a:t> with an optimal discriminator where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D(x) = 1 for x </a:t>
            </a:r>
            <a:r>
              <a:rPr lang="en">
                <a:solidFill>
                  <a:srgbClr val="111111"/>
                </a:solidFill>
                <a:highlight>
                  <a:srgbClr val="FDFDFD"/>
                </a:highlight>
              </a:rPr>
              <a:t>∈ data and D(x) =0 for x ∈ generated data</a:t>
            </a:r>
            <a:endParaRPr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highlight>
                  <a:srgbClr val="FDFDFD"/>
                </a:highlight>
              </a:rPr>
              <a:t>Therefore, the loss function </a:t>
            </a:r>
            <a:endParaRPr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23" y="2571750"/>
            <a:ext cx="3323501" cy="7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446225" y="3606925"/>
            <a:ext cx="39996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zero and there is no gradient.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5218950" y="1361800"/>
            <a:ext cx="39252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D behaves badly: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/>
              <a:t>generator</a:t>
            </a:r>
            <a:r>
              <a:rPr lang="en" sz="1600"/>
              <a:t> does not have accurate feedback and the loss </a:t>
            </a:r>
            <a:r>
              <a:rPr lang="en" sz="1600"/>
              <a:t>function</a:t>
            </a:r>
            <a:r>
              <a:rPr lang="en" sz="1600"/>
              <a:t> cannot represent the reality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</a:t>
            </a:r>
            <a:r>
              <a:rPr lang="en" sz="1600"/>
              <a:t>Does</a:t>
            </a:r>
            <a:r>
              <a:rPr lang="en" sz="1600"/>
              <a:t> a great job: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gradient and loss function drops near zero and GAN doesn’t lear. 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Collapse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357000" y="1227975"/>
            <a:ext cx="44754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Generator generates a limited diversity fo samples, regardless of the input.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Generator gradients are identical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Same maximum point x*</a:t>
            </a:r>
            <a:endParaRPr sz="1800"/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49018" r="0" t="0"/>
          <a:stretch/>
        </p:blipFill>
        <p:spPr>
          <a:xfrm>
            <a:off x="5192625" y="1077450"/>
            <a:ext cx="3044572" cy="145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629" y="2484920"/>
            <a:ext cx="3044570" cy="140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</a:t>
            </a:r>
            <a:r>
              <a:rPr lang="en"/>
              <a:t> Distance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462775" y="1411050"/>
            <a:ext cx="79959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Wasserstein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Distance/ Earth Mover’s distance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of the distance 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two probability distributions.</a:t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Wasserstein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Distance Cost Function:</a:t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00" y="5487950"/>
            <a:ext cx="5595149" cy="11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750" y="2110400"/>
            <a:ext cx="2908774" cy="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563" y="3159644"/>
            <a:ext cx="4303274" cy="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50" y="2417425"/>
            <a:ext cx="2695474" cy="17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863" y="2417425"/>
            <a:ext cx="2518850" cy="9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013" y="3473075"/>
            <a:ext cx="1240531" cy="3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463600" y="1168475"/>
            <a:ext cx="79668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Example, when p distributions are disjointed manifolds only Wasserstein metric provides  smooth measure.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 with Momentum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9500" y="796599"/>
            <a:ext cx="28080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SGD has trouble navigating ravines, areas where the surface slopes much steeper in one dimension than in another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aleway"/>
              <a:buChar char="●"/>
            </a:pPr>
            <a:r>
              <a:rPr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Momentum helps accelerate SGD in the relevant direction and dampens oscillations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50" y="2981773"/>
            <a:ext cx="6798326" cy="1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250" y="1075300"/>
            <a:ext cx="2956750" cy="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RMSprop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GAN?</a:t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71425" y="1429800"/>
            <a:ext cx="43356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lass of unsupervised machine learning algorithm.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Two neural networks compete in a zero-sum game framework.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Discriminator D estimates the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probability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a given sample coming from he real dataset, P</a:t>
            </a:r>
            <a:r>
              <a:rPr baseline="-25000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(x)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Generator G, which outputs synthetic samples given a noise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input z.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600" y="1370700"/>
            <a:ext cx="3001177" cy="330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9500" y="714173"/>
            <a:ext cx="2808000" cy="3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aleway"/>
              <a:buChar char="●"/>
            </a:pPr>
            <a:r>
              <a:rPr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adapts the learning rate to the parameters, performing larger updates for infrequent and smaller updates for frequent parameters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aleway"/>
              <a:buChar char="●"/>
            </a:pPr>
            <a:r>
              <a:rPr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Instead of accumulating all past squared gradients, RMSprop restricts the window of accumulated past gradients to some fixed size </a:t>
            </a:r>
            <a:r>
              <a:rPr lang="en" sz="145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using exponential decay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375" y="1663175"/>
            <a:ext cx="27717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OPTIMIZER</a:t>
            </a: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382525" y="3223350"/>
            <a:ext cx="2879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Adaptive moment estimation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/>
        </p:nvSpPr>
        <p:spPr>
          <a:xfrm>
            <a:off x="312400" y="285400"/>
            <a:ext cx="83856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371875" y="526163"/>
            <a:ext cx="4560300" cy="4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Computes adaptive learning rates for each parameter.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Calculates exponential moving average of the gradient and the squared gradient. 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“Intuitively, ADAM basically behaves like momentum, but with a very fat ball and a lot of friction.”</a:t>
            </a:r>
            <a:endParaRPr sz="16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Therefore, it prefers flat minima in error surface.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Adapting specific parameter based learning rates based on average first moment(the means)</a:t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75" y="1138900"/>
            <a:ext cx="4077350" cy="22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Below are some resulting images from our GAN that are falsely </a:t>
            </a:r>
            <a:r>
              <a:rPr lang="en" sz="1800"/>
              <a:t>classified</a:t>
            </a:r>
            <a:r>
              <a:rPr lang="en" sz="1800"/>
              <a:t> as real data by our discriminator.</a:t>
            </a:r>
            <a:endParaRPr sz="18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825" y="2534175"/>
            <a:ext cx="960100" cy="9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025" y="2510963"/>
            <a:ext cx="1058025" cy="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150" y="2534190"/>
            <a:ext cx="1029265" cy="9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ctrTitle"/>
          </p:nvPr>
        </p:nvSpPr>
        <p:spPr>
          <a:xfrm>
            <a:off x="2371725" y="630225"/>
            <a:ext cx="6664500" cy="383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DFDFD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 Python3: https://www.python.org/downloads/</a:t>
            </a:r>
            <a:endParaRPr b="0" sz="1800">
              <a:solidFill>
                <a:srgbClr val="FDFDF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DFDFD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 numpy: https://scipy.org/install.html</a:t>
            </a:r>
            <a:endParaRPr b="0" sz="1800">
              <a:solidFill>
                <a:srgbClr val="FDFDF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DFDFD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 tensorflow: https://www.tensorflow.org/install/</a:t>
            </a:r>
            <a:endParaRPr b="0" sz="1800">
              <a:solidFill>
                <a:srgbClr val="FDFDF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DFDFD"/>
                </a:solidFill>
                <a:latin typeface="Trebuchet MS"/>
                <a:ea typeface="Trebuchet MS"/>
                <a:cs typeface="Trebuchet MS"/>
                <a:sym typeface="Trebuchet MS"/>
              </a:rPr>
              <a:t>Paste Code into .py file from: https://codeshare.io/2jOk6K</a:t>
            </a:r>
            <a:endParaRPr b="0" sz="1800">
              <a:solidFill>
                <a:srgbClr val="FDFDF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DFDFD"/>
                </a:solidFill>
                <a:latin typeface="Trebuchet MS"/>
                <a:ea typeface="Trebuchet MS"/>
                <a:cs typeface="Trebuchet MS"/>
                <a:sym typeface="Trebuchet MS"/>
              </a:rPr>
              <a:t>Run as Python 3 Code</a:t>
            </a:r>
            <a:endParaRPr b="0" sz="1800">
              <a:solidFill>
                <a:srgbClr val="FDFDF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DFDF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Practical Applications of 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Based on existing noise data, a GAN network is able to generate data points that fits into the manifold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-2764" l="0" r="-2764" t="0"/>
          <a:stretch/>
        </p:blipFill>
        <p:spPr>
          <a:xfrm>
            <a:off x="288162" y="2606425"/>
            <a:ext cx="3153562" cy="19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269" y="2741636"/>
            <a:ext cx="2378517" cy="17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326" y="2606425"/>
            <a:ext cx="2530426" cy="19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505700"/>
            <a:ext cx="3993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Commonly used for machine vision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Based on organization of animal visual cortex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Translation Invariance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375" y="1612575"/>
            <a:ext cx="4527601" cy="28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63" y="2753100"/>
            <a:ext cx="25050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450" y="1538825"/>
            <a:ext cx="5723999" cy="27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77700" y="1538825"/>
            <a:ext cx="27813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Convolutional Layers with 32, 64 filters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Dense Layers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Leaky ReLu Activation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00" y="1666875"/>
            <a:ext cx="5312151" cy="255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487575" y="1709925"/>
            <a:ext cx="3955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KL(Kullback-Leibler) Divergence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505700"/>
            <a:ext cx="4425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 achieves the </a:t>
            </a:r>
            <a:r>
              <a:rPr lang="en"/>
              <a:t>minimum</a:t>
            </a:r>
            <a:r>
              <a:rPr lang="en"/>
              <a:t> zeros when p(x) == q(x) </a:t>
            </a:r>
            <a:r>
              <a:rPr lang="en"/>
              <a:t>everywhere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KL divergence is </a:t>
            </a:r>
            <a:r>
              <a:rPr lang="en"/>
              <a:t>asymmetric</a:t>
            </a:r>
            <a:r>
              <a:rPr lang="en"/>
              <a:t>: In cases where p(x) is close to </a:t>
            </a:r>
            <a:r>
              <a:rPr lang="en"/>
              <a:t>zero</a:t>
            </a:r>
            <a:r>
              <a:rPr lang="en"/>
              <a:t>, but q(x) is significantly </a:t>
            </a:r>
            <a:r>
              <a:rPr lang="en"/>
              <a:t>non</a:t>
            </a:r>
            <a:r>
              <a:rPr lang="en"/>
              <a:t>-zero, q’ effect is disregarded.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625" y="1546975"/>
            <a:ext cx="3281376" cy="8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Max Game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988" y="1347288"/>
            <a:ext cx="3819649" cy="9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17375" y="1347300"/>
            <a:ext cx="44922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Essentially</a:t>
            </a:r>
            <a:r>
              <a:rPr lang="en" sz="1600">
                <a:solidFill>
                  <a:schemeClr val="dk2"/>
                </a:solidFill>
              </a:rPr>
              <a:t>, the generator tries to minimize this value, while the d</a:t>
            </a:r>
            <a:r>
              <a:rPr lang="en" sz="1600">
                <a:solidFill>
                  <a:schemeClr val="dk2"/>
                </a:solidFill>
              </a:rPr>
              <a:t>iscriminator</a:t>
            </a:r>
            <a:r>
              <a:rPr lang="en" sz="1600">
                <a:solidFill>
                  <a:schemeClr val="dk2"/>
                </a:solidFill>
              </a:rPr>
              <a:t> tries to maximize the loss-function.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89975" y="2521100"/>
            <a:ext cx="3999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set x = D(x), A = p</a:t>
            </a:r>
            <a:r>
              <a:rPr baseline="-25000" lang="en"/>
              <a:t>data</a:t>
            </a:r>
            <a:r>
              <a:rPr lang="en"/>
              <a:t>(x) and B = P</a:t>
            </a:r>
            <a:r>
              <a:rPr baseline="-25000" lang="en"/>
              <a:t>g</a:t>
            </a:r>
            <a:r>
              <a:rPr lang="en"/>
              <a:t>(x), we get that: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3347000"/>
            <a:ext cx="2065024" cy="12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072125" y="2660350"/>
            <a:ext cx="38196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D*(x)  = x* = A/(A+B), which is equal to 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112" y="3382278"/>
            <a:ext cx="951507" cy="5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global optimal?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When D and D are at their </a:t>
            </a:r>
            <a:r>
              <a:rPr lang="en" sz="1600"/>
              <a:t>respective</a:t>
            </a:r>
            <a:r>
              <a:rPr lang="en" sz="1600"/>
              <a:t> optimal values, we know that p</a:t>
            </a:r>
            <a:r>
              <a:rPr baseline="-25000" lang="en" sz="1600"/>
              <a:t>g</a:t>
            </a:r>
            <a:r>
              <a:rPr lang="en" sz="1600"/>
              <a:t> = p</a:t>
            </a:r>
            <a:r>
              <a:rPr baseline="-25000" lang="en" sz="1600"/>
              <a:t>r</a:t>
            </a:r>
            <a:r>
              <a:rPr lang="en" sz="1600"/>
              <a:t> and D*(x) = ½. Therefore, the loss function becomes: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600" y="5616100"/>
            <a:ext cx="3916721" cy="124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800" y="6800509"/>
            <a:ext cx="3916725" cy="40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875" y="2702800"/>
            <a:ext cx="3979124" cy="13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